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7" r:id="rId2"/>
  </p:sldMasterIdLst>
  <p:notesMasterIdLst>
    <p:notesMasterId r:id="rId31"/>
  </p:notesMasterIdLst>
  <p:handoutMasterIdLst>
    <p:handoutMasterId r:id="rId32"/>
  </p:handoutMasterIdLst>
  <p:sldIdLst>
    <p:sldId id="256" r:id="rId3"/>
    <p:sldId id="275" r:id="rId4"/>
    <p:sldId id="276" r:id="rId5"/>
    <p:sldId id="277" r:id="rId6"/>
    <p:sldId id="257" r:id="rId7"/>
    <p:sldId id="285" r:id="rId8"/>
    <p:sldId id="286" r:id="rId9"/>
    <p:sldId id="267" r:id="rId10"/>
    <p:sldId id="268" r:id="rId11"/>
    <p:sldId id="270" r:id="rId12"/>
    <p:sldId id="269" r:id="rId13"/>
    <p:sldId id="284" r:id="rId14"/>
    <p:sldId id="283" r:id="rId15"/>
    <p:sldId id="258" r:id="rId16"/>
    <p:sldId id="259" r:id="rId17"/>
    <p:sldId id="274" r:id="rId18"/>
    <p:sldId id="263" r:id="rId19"/>
    <p:sldId id="265" r:id="rId20"/>
    <p:sldId id="261" r:id="rId21"/>
    <p:sldId id="260" r:id="rId22"/>
    <p:sldId id="278" r:id="rId23"/>
    <p:sldId id="262" r:id="rId24"/>
    <p:sldId id="279" r:id="rId25"/>
    <p:sldId id="280" r:id="rId26"/>
    <p:sldId id="281" r:id="rId27"/>
    <p:sldId id="282" r:id="rId28"/>
    <p:sldId id="264" r:id="rId29"/>
    <p:sldId id="273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02" autoAdjust="0"/>
    <p:restoredTop sz="95037" autoAdjust="0"/>
  </p:normalViewPr>
  <p:slideViewPr>
    <p:cSldViewPr>
      <p:cViewPr varScale="1">
        <p:scale>
          <a:sx n="42" d="100"/>
          <a:sy n="42" d="100"/>
        </p:scale>
        <p:origin x="134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88EAEB-94C8-4BD3-A86F-37CCBDFD596C}" type="datetimeFigureOut">
              <a:rPr lang="pt-BR" smtClean="0"/>
              <a:t>28/02/2018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B15F6-7E15-42F4-9BF6-0E38C1A3EB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254101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F008A6-0A77-40F0-B269-A81DFF9D9FB4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1DF54-782E-40B0-A1C6-F38BF203051E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605558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aseline="0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2725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Cabeçalho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590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450405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116486"/>
      </p:ext>
    </p:extLst>
  </p:cSld>
  <p:clrMapOvr>
    <a:masterClrMapping/>
  </p:clrMapOvr>
  <p:hf sldNum="0"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222899"/>
      </p:ext>
    </p:extLst>
  </p:cSld>
  <p:clrMapOvr>
    <a:masterClrMapping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459964"/>
      </p:ext>
    </p:extLst>
  </p:cSld>
  <p:clrMapOvr>
    <a:masterClrMapping/>
  </p:clrMapOvr>
  <p:hf sldNum="0"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640251"/>
      </p:ext>
    </p:extLst>
  </p:cSld>
  <p:clrMapOvr>
    <a:masterClrMapping/>
  </p:clrMapOvr>
  <p:hf sldNum="0"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458462"/>
      </p:ext>
    </p:extLst>
  </p:cSld>
  <p:clrMapOvr>
    <a:masterClrMapping/>
  </p:clrMapOvr>
  <p:hf sldNum="0"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7ABA3-20D6-4076-96F5-54C8C54DCC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279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70407"/>
      </p:ext>
    </p:extLst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606714"/>
      </p:ext>
    </p:extLst>
  </p:cSld>
  <p:clrMapOvr>
    <a:masterClrMapping/>
  </p:clrMapOvr>
  <p:hf sldNum="0"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69510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6477134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65783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3289428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813135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032136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254826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AE5F4-1338-4E13-8F0C-F630C7BF7A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2/28/2018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165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  <p:sldLayoutId id="2147483741" r:id="rId14"/>
    <p:sldLayoutId id="2147483742" r:id="rId15"/>
    <p:sldLayoutId id="2147483743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6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6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www.cultura.gov.br/documents/10907/963783/Lei+12.343++PNC.pdf/e9882c97-f62a-40de-bc74-8dc694fe777a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5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hyperlink" Target="http://www.planalto.gov.br/ccivil_03/_ato2011-2014/2014/lei/l13018.htm" TargetMode="Externa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0.jpg"/><Relationship Id="rId5" Type="http://schemas.openxmlformats.org/officeDocument/2006/relationships/image" Target="../media/image29.png"/><Relationship Id="rId4" Type="http://schemas.openxmlformats.org/officeDocument/2006/relationships/hyperlink" Target="http://www.planalto.gov.br/ccivil_03/Constituicao/Constituicao.htm#art215" TargetMode="External"/><Relationship Id="rId9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3.jpeg"/><Relationship Id="rId7" Type="http://schemas.openxmlformats.org/officeDocument/2006/relationships/image" Target="../media/image36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10.jpeg"/><Relationship Id="rId10" Type="http://schemas.openxmlformats.org/officeDocument/2006/relationships/image" Target="../media/image39.png"/><Relationship Id="rId4" Type="http://schemas.openxmlformats.org/officeDocument/2006/relationships/image" Target="../media/image34.jpg"/><Relationship Id="rId9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pp.vc/mroscapp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hyperlink" Target="mailto:mroscapp@gmail.com" TargetMode="External"/><Relationship Id="rId4" Type="http://schemas.openxmlformats.org/officeDocument/2006/relationships/hyperlink" Target="http://www.facebook.com/mroscapp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7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0.jpeg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.jpg"/><Relationship Id="rId5" Type="http://schemas.openxmlformats.org/officeDocument/2006/relationships/image" Target="../media/image42.jpg"/><Relationship Id="rId4" Type="http://schemas.openxmlformats.org/officeDocument/2006/relationships/hyperlink" Target="mailto:ACAIPONTODECULTURA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="" xmlns:a16="http://schemas.microsoft.com/office/drawing/2014/main" id="{0BE18F81-BDFF-4919-ACAA-A758815AC325}"/>
              </a:ext>
            </a:extLst>
          </p:cNvPr>
          <p:cNvSpPr/>
          <p:nvPr/>
        </p:nvSpPr>
        <p:spPr>
          <a:xfrm>
            <a:off x="-105781" y="-46794"/>
            <a:ext cx="9324528" cy="69047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C2FEEC1E-8ABB-4E54-B792-FE0F8DDFE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74" y="401912"/>
            <a:ext cx="5493311" cy="5507155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="" xmlns:a16="http://schemas.microsoft.com/office/drawing/2014/main" id="{BC45ED22-A507-44C9-A9B0-9E7BC1F21835}"/>
              </a:ext>
            </a:extLst>
          </p:cNvPr>
          <p:cNvSpPr txBox="1"/>
          <p:nvPr/>
        </p:nvSpPr>
        <p:spPr>
          <a:xfrm>
            <a:off x="2411760" y="656545"/>
            <a:ext cx="21447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Projeto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="" xmlns:a16="http://schemas.microsoft.com/office/drawing/2014/main" id="{FD9CD838-8595-4746-AA59-12B0B3E5F3E5}"/>
              </a:ext>
            </a:extLst>
          </p:cNvPr>
          <p:cNvSpPr txBox="1"/>
          <p:nvPr/>
        </p:nvSpPr>
        <p:spPr>
          <a:xfrm>
            <a:off x="374535" y="3903540"/>
            <a:ext cx="489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accent1">
                    <a:lumMod val="75000"/>
                  </a:schemeClr>
                </a:solidFill>
              </a:rPr>
              <a:t>Tema: </a:t>
            </a:r>
          </a:p>
          <a:p>
            <a:r>
              <a:rPr lang="pt-BR" sz="3200" dirty="0">
                <a:solidFill>
                  <a:schemeClr val="accent1">
                    <a:lumMod val="75000"/>
                  </a:schemeClr>
                </a:solidFill>
              </a:rPr>
              <a:t>Cidadania Cultural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="" xmlns:a16="http://schemas.microsoft.com/office/drawing/2014/main" id="{CCCA1A2E-2361-48A8-81E3-671180DAEB02}"/>
              </a:ext>
            </a:extLst>
          </p:cNvPr>
          <p:cNvSpPr txBox="1"/>
          <p:nvPr/>
        </p:nvSpPr>
        <p:spPr>
          <a:xfrm>
            <a:off x="763440" y="5370458"/>
            <a:ext cx="489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accent1">
                    <a:lumMod val="75000"/>
                  </a:schemeClr>
                </a:solidFill>
              </a:rPr>
              <a:t>Palestrante:</a:t>
            </a:r>
          </a:p>
          <a:p>
            <a:r>
              <a:rPr lang="pt-BR" sz="3200" dirty="0">
                <a:solidFill>
                  <a:schemeClr val="accent1">
                    <a:lumMod val="75000"/>
                  </a:schemeClr>
                </a:solidFill>
              </a:rPr>
              <a:t>Lula Dantas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="" xmlns:a16="http://schemas.microsoft.com/office/drawing/2014/main" id="{7B21DAFE-EDAB-493A-A979-75B0C29F4E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0624" y="5002157"/>
            <a:ext cx="1465508" cy="1548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41290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CBA6FE8-5DE4-4CF6-90DD-B703F6CEC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0357" y="4797152"/>
            <a:ext cx="6447501" cy="990600"/>
          </a:xfrm>
        </p:spPr>
        <p:txBody>
          <a:bodyPr>
            <a:normAutofit/>
          </a:bodyPr>
          <a:lstStyle/>
          <a:p>
            <a:r>
              <a:rPr lang="pt-BR" sz="1800" dirty="0">
                <a:solidFill>
                  <a:schemeClr val="accent1">
                    <a:lumMod val="75000"/>
                  </a:schemeClr>
                </a:solidFill>
              </a:rPr>
              <a:t>Profa. </a:t>
            </a:r>
            <a:r>
              <a:rPr lang="pt-BR" sz="1800" dirty="0" err="1">
                <a:solidFill>
                  <a:schemeClr val="accent1">
                    <a:lumMod val="75000"/>
                  </a:schemeClr>
                </a:solidFill>
                <a:latin typeface="Freehand521 BT" panose="03080802030307080304" pitchFamily="66" charset="0"/>
              </a:rPr>
              <a:t>Inêz</a:t>
            </a:r>
            <a:r>
              <a:rPr lang="pt-BR" sz="1800" dirty="0">
                <a:solidFill>
                  <a:schemeClr val="accent1">
                    <a:lumMod val="75000"/>
                  </a:schemeClr>
                </a:solidFill>
                <a:latin typeface="Freehand521 BT" panose="03080802030307080304" pitchFamily="66" charset="0"/>
              </a:rPr>
              <a:t> Fernandes</a:t>
            </a:r>
            <a:r>
              <a:rPr lang="pt-BR" sz="18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pt-BR" sz="18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1800" dirty="0">
                <a:solidFill>
                  <a:schemeClr val="accent1">
                    <a:lumMod val="75000"/>
                  </a:schemeClr>
                </a:solidFill>
              </a:rPr>
              <a:t>Assessoria Pedagógica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F413DABA-B953-47D2-BAF3-609A3EA32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447382"/>
            <a:ext cx="6447501" cy="291058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pt-BR" dirty="0">
                <a:solidFill>
                  <a:srgbClr val="000000"/>
                </a:solidFill>
                <a:latin typeface="Verdana" panose="020B0604030504040204" pitchFamily="34" charset="0"/>
              </a:rPr>
              <a:t>Este curso será ministrado por meio de metodologia sociointeracionista, que por meio do diálogo, visa a construção conjunta de conhecimentos sobre os conceitos, legislação  e vivência em Projetos, contribuindo para que seus </a:t>
            </a:r>
            <a:r>
              <a:rPr lang="pt-BR" dirty="0" smtClean="0">
                <a:solidFill>
                  <a:srgbClr val="000000"/>
                </a:solidFill>
                <a:latin typeface="Verdana" panose="020B0604030504040204" pitchFamily="34" charset="0"/>
              </a:rPr>
              <a:t>participantes </a:t>
            </a:r>
            <a:r>
              <a:rPr lang="pt-BR" dirty="0">
                <a:solidFill>
                  <a:srgbClr val="000000"/>
                </a:solidFill>
                <a:latin typeface="Verdana" panose="020B0604030504040204" pitchFamily="34" charset="0"/>
              </a:rPr>
              <a:t>possam melhor elaborar e executar projetos socioculturais e esportivos em todo o Estado da Bahia.</a:t>
            </a:r>
            <a:endParaRPr lang="pt-BR" dirty="0"/>
          </a:p>
        </p:txBody>
      </p:sp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296E32F7-983E-46C9-ABD3-BD10D62DDA66}"/>
              </a:ext>
            </a:extLst>
          </p:cNvPr>
          <p:cNvSpPr txBox="1"/>
          <p:nvPr/>
        </p:nvSpPr>
        <p:spPr>
          <a:xfrm>
            <a:off x="548059" y="590422"/>
            <a:ext cx="26253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accent1">
                    <a:lumMod val="75000"/>
                  </a:schemeClr>
                </a:solidFill>
              </a:rPr>
              <a:t>Metodologia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E2D85E5F-A4D7-49C0-9180-A3B46AF9B9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19" y="5517232"/>
            <a:ext cx="1146703" cy="1149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908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483768" y="467528"/>
            <a:ext cx="3320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u="sng" dirty="0">
                <a:solidFill>
                  <a:schemeClr val="accent1">
                    <a:lumMod val="50000"/>
                  </a:schemeClr>
                </a:solidFill>
              </a:rPr>
              <a:t>Rodas de Conversa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236934" y="1104836"/>
            <a:ext cx="449366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/>
              <a:t>Módulo 01</a:t>
            </a:r>
          </a:p>
          <a:p>
            <a:r>
              <a:rPr lang="pt-BR" sz="2000" b="1" dirty="0"/>
              <a:t>Apresentação dos módulos</a:t>
            </a:r>
          </a:p>
          <a:p>
            <a:r>
              <a:rPr lang="pt-BR" sz="2000" b="1" dirty="0" err="1"/>
              <a:t>Pactuação</a:t>
            </a:r>
            <a:r>
              <a:rPr lang="pt-BR" sz="2000" b="1" dirty="0"/>
              <a:t> de regras</a:t>
            </a:r>
          </a:p>
          <a:p>
            <a:r>
              <a:rPr lang="pt-BR" sz="2000" b="1" dirty="0"/>
              <a:t>Apresentação dos participantes</a:t>
            </a:r>
          </a:p>
          <a:p>
            <a:r>
              <a:rPr lang="pt-BR" sz="2000" b="1" dirty="0"/>
              <a:t>Leitura do texto: Cidadania Cultural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779912" y="2732399"/>
            <a:ext cx="36135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/>
              <a:t>Módulo 2</a:t>
            </a:r>
          </a:p>
          <a:p>
            <a:r>
              <a:rPr lang="pt-BR" sz="2000" b="1" dirty="0"/>
              <a:t>Legislação.  Cultural</a:t>
            </a:r>
          </a:p>
          <a:p>
            <a:r>
              <a:rPr lang="pt-BR" sz="2000" b="1" dirty="0"/>
              <a:t>Direitos Culturais</a:t>
            </a:r>
          </a:p>
          <a:p>
            <a:r>
              <a:rPr lang="pt-BR" sz="2000" b="1" dirty="0"/>
              <a:t>Sistema Nacional  de Cultura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95536" y="4159719"/>
            <a:ext cx="781649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/>
              <a:t>Módulo 3</a:t>
            </a:r>
          </a:p>
          <a:p>
            <a:r>
              <a:rPr lang="pt-BR" sz="2000" b="1" dirty="0"/>
              <a:t>Política Nacional  de Cultura Viva</a:t>
            </a:r>
          </a:p>
          <a:p>
            <a:r>
              <a:rPr lang="pt-BR" sz="2000" b="1" dirty="0"/>
              <a:t>Histórico Avanços e Desafios</a:t>
            </a:r>
          </a:p>
          <a:p>
            <a:r>
              <a:rPr lang="pt-BR" sz="2000" b="1" dirty="0"/>
              <a:t>Marco Regulatório das Organizações da Sociedade Civil </a:t>
            </a:r>
            <a:r>
              <a:rPr lang="mr-IN" sz="2000" b="1" dirty="0"/>
              <a:t>–</a:t>
            </a:r>
            <a:r>
              <a:rPr lang="pt-BR" sz="2000" b="1" dirty="0"/>
              <a:t> MROSC</a:t>
            </a:r>
          </a:p>
          <a:p>
            <a:r>
              <a:rPr lang="pt-BR" sz="2000" b="1" dirty="0"/>
              <a:t>Política Nacional de Participação Social </a:t>
            </a:r>
            <a:r>
              <a:rPr lang="mr-IN" sz="2000" b="1" dirty="0"/>
              <a:t>–</a:t>
            </a:r>
            <a:r>
              <a:rPr lang="pt-BR" sz="2000" b="1" dirty="0"/>
              <a:t> PNPS</a:t>
            </a:r>
          </a:p>
          <a:p>
            <a:endParaRPr lang="pt-BR" sz="2000" dirty="0"/>
          </a:p>
          <a:p>
            <a:endParaRPr lang="pt-BR" sz="2000" dirty="0"/>
          </a:p>
        </p:txBody>
      </p:sp>
      <p:pic>
        <p:nvPicPr>
          <p:cNvPr id="11" name="Imagem 10">
            <a:extLst>
              <a:ext uri="{FF2B5EF4-FFF2-40B4-BE49-F238E27FC236}">
                <a16:creationId xmlns="" xmlns:a16="http://schemas.microsoft.com/office/drawing/2014/main" id="{C2FEEC1E-8ABB-4E54-B792-FE0F8DDFE4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572" y="1193041"/>
            <a:ext cx="1437557" cy="1441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54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6347713" cy="1320800"/>
          </a:xfrm>
        </p:spPr>
        <p:txBody>
          <a:bodyPr/>
          <a:lstStyle/>
          <a:p>
            <a:r>
              <a:rPr lang="pt-BR" dirty="0"/>
              <a:t>Módulo IV</a:t>
            </a: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51520" y="842233"/>
            <a:ext cx="8725722" cy="5293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Perguntas Norteadoras</a:t>
            </a:r>
          </a:p>
          <a:p>
            <a:endParaRPr lang="pt-BR" b="1" dirty="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lphaLcParenR"/>
            </a:pPr>
            <a:r>
              <a:rPr lang="pt-BR" sz="2000" b="1" dirty="0">
                <a:latin typeface="Arial" charset="0"/>
                <a:ea typeface="Arial" charset="0"/>
                <a:cs typeface="Arial" charset="0"/>
              </a:rPr>
              <a:t>Porque institucionalizar a cultura?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LcParenR"/>
            </a:pPr>
            <a:r>
              <a:rPr lang="pt-BR" sz="2000" b="1" dirty="0">
                <a:latin typeface="Arial" charset="0"/>
                <a:ea typeface="Arial" charset="0"/>
                <a:cs typeface="Arial" charset="0"/>
              </a:rPr>
              <a:t>Qual a situação do seu município em relação à implementação 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charset="0"/>
                <a:ea typeface="Arial" charset="0"/>
                <a:cs typeface="Arial" charset="0"/>
              </a:rPr>
              <a:t>      do Sistema Municipal de Cultura?</a:t>
            </a:r>
          </a:p>
          <a:p>
            <a:pPr>
              <a:lnSpc>
                <a:spcPct val="150000"/>
              </a:lnSpc>
            </a:pPr>
            <a:r>
              <a:rPr lang="pt-BR" sz="2000" b="1" dirty="0" err="1">
                <a:latin typeface="Arial" charset="0"/>
                <a:ea typeface="Arial" charset="0"/>
                <a:cs typeface="Arial" charset="0"/>
              </a:rPr>
              <a:t>c</a:t>
            </a:r>
            <a:r>
              <a:rPr lang="pt-BR" sz="2000" b="1" dirty="0">
                <a:latin typeface="Arial" charset="0"/>
                <a:ea typeface="Arial" charset="0"/>
                <a:cs typeface="Arial" charset="0"/>
              </a:rPr>
              <a:t>) O que é Política de gestão e o que é política pública?</a:t>
            </a:r>
          </a:p>
          <a:p>
            <a:pPr>
              <a:lnSpc>
                <a:spcPct val="150000"/>
              </a:lnSpc>
            </a:pPr>
            <a:r>
              <a:rPr lang="pt-BR" sz="2000" b="1" dirty="0" err="1">
                <a:latin typeface="Arial" charset="0"/>
                <a:ea typeface="Arial" charset="0"/>
                <a:cs typeface="Arial" charset="0"/>
              </a:rPr>
              <a:t>d</a:t>
            </a:r>
            <a:r>
              <a:rPr lang="pt-BR" sz="2000" b="1" dirty="0">
                <a:latin typeface="Arial" charset="0"/>
                <a:ea typeface="Arial" charset="0"/>
                <a:cs typeface="Arial" charset="0"/>
              </a:rPr>
              <a:t>) Vivenciamos uma democracia Cultural no Brasil?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charset="0"/>
                <a:ea typeface="Arial" charset="0"/>
                <a:cs typeface="Arial" charset="0"/>
              </a:rPr>
              <a:t>e) O que é um Ponto de Cultura? Você conhece um Ponto de cultura?</a:t>
            </a:r>
          </a:p>
          <a:p>
            <a:pPr>
              <a:lnSpc>
                <a:spcPct val="150000"/>
              </a:lnSpc>
            </a:pPr>
            <a:r>
              <a:rPr lang="pt-BR" sz="2000" b="1" dirty="0" err="1">
                <a:latin typeface="Arial" charset="0"/>
                <a:ea typeface="Arial" charset="0"/>
                <a:cs typeface="Arial" charset="0"/>
              </a:rPr>
              <a:t>f</a:t>
            </a:r>
            <a:r>
              <a:rPr lang="pt-BR" sz="2000" b="1" dirty="0">
                <a:latin typeface="Arial" charset="0"/>
                <a:ea typeface="Arial" charset="0"/>
                <a:cs typeface="Arial" charset="0"/>
              </a:rPr>
              <a:t>) Você conhece o MROSC?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charset="0"/>
                <a:ea typeface="Arial" charset="0"/>
                <a:cs typeface="Arial" charset="0"/>
              </a:rPr>
              <a:t>g) Você conhece a Proposta da PNPS? </a:t>
            </a:r>
            <a:r>
              <a:rPr lang="pt-BR" sz="2000" b="1">
                <a:latin typeface="Arial" charset="0"/>
                <a:ea typeface="Arial" charset="0"/>
                <a:cs typeface="Arial" charset="0"/>
              </a:rPr>
              <a:t>Qual a sua </a:t>
            </a:r>
            <a:r>
              <a:rPr lang="pt-BR" sz="2000" b="1" dirty="0">
                <a:latin typeface="Arial" charset="0"/>
                <a:ea typeface="Arial" charset="0"/>
                <a:cs typeface="Arial" charset="0"/>
              </a:rPr>
              <a:t>opinião? </a:t>
            </a:r>
          </a:p>
          <a:p>
            <a:pPr>
              <a:lnSpc>
                <a:spcPct val="150000"/>
              </a:lnSpc>
            </a:pPr>
            <a:r>
              <a:rPr lang="pt-BR" sz="2000" b="1" dirty="0" err="1">
                <a:latin typeface="Arial" charset="0"/>
                <a:ea typeface="Arial" charset="0"/>
                <a:cs typeface="Arial" charset="0"/>
              </a:rPr>
              <a:t>h</a:t>
            </a:r>
            <a:r>
              <a:rPr lang="pt-BR" sz="2000" b="1" dirty="0">
                <a:latin typeface="Arial" charset="0"/>
                <a:ea typeface="Arial" charset="0"/>
                <a:cs typeface="Arial" charset="0"/>
              </a:rPr>
              <a:t>) Você participa de algum espaço de participação social 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charset="0"/>
                <a:ea typeface="Arial" charset="0"/>
                <a:cs typeface="Arial" charset="0"/>
              </a:rPr>
              <a:t>    e/ou de controle social?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="" xmlns:a16="http://schemas.microsoft.com/office/drawing/2014/main" id="{C2FEEC1E-8ABB-4E54-B792-FE0F8DDFE4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71672"/>
            <a:ext cx="1397621" cy="140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876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="" xmlns:a16="http://schemas.microsoft.com/office/drawing/2014/main" id="{6AAFFFBF-D01B-4F93-81FA-0E97CD3C1851}"/>
              </a:ext>
            </a:extLst>
          </p:cNvPr>
          <p:cNvSpPr/>
          <p:nvPr/>
        </p:nvSpPr>
        <p:spPr>
          <a:xfrm>
            <a:off x="0" y="0"/>
            <a:ext cx="8460432" cy="69047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0" y="260648"/>
            <a:ext cx="8316416" cy="5724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dirty="0"/>
              <a:t>APRESENTAÇÃO</a:t>
            </a:r>
          </a:p>
          <a:p>
            <a:endParaRPr lang="pt-BR" dirty="0"/>
          </a:p>
          <a:p>
            <a:pPr algn="just"/>
            <a:r>
              <a:rPr lang="pt-BR" dirty="0"/>
              <a:t>Faz mais de trinta anos que criaram e recriaram o Ministério da cultura, mas, somente a pouco mais de uma década incluiu-se a pauta da Cidadania e da Diversidade Cultural na implementação das políticas públicas de cultura, no Brasil, criadas sobretudo para atender a compromissos internacionais, a demanda histórica da classe cultural e a capacidade técnica, artística e política da gestão Gilberto Gil. Essa inclusão implica na necessidade do país se adequar a normas internacionais e nacionais, a Institucionalização da gestão e dos grupos culturais, a criação de programas e políticas, acessadas via editais públicos para mapeamento, reconhecimento e fomento. Promove-se ainda espaços de consultas, conferências, vivências visando a promoção da participação e o controle controle social das políticas públicas, e ainda se articula  e desenha numa proposta de experimento de uma gestão compartilhada.... Na área da cultura, apesar de todo os avanços da legislação e articulação institucional, os agentes culturais precisam entender melhor sobre esses mecanismos, processos, e legalidades, sobre vontade política e sobre formação política...gestão pública e gestão de balcão, o que é arte, o que é tradição e o que é direito cultural, o que é que tem a ver cidadania com direitos e deveres, direitos humanos, direitos culturais e diversidade cultural? Vivenciamos uma democracia cultural no Brasil? </a:t>
            </a:r>
          </a:p>
          <a:p>
            <a:r>
              <a:rPr lang="pt-BR" dirty="0"/>
              <a:t>É sobre essas questões que vamos conversar na manhã de hoje!!!!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54AFF375-E6AD-49EC-8BFD-CFFABAB5F4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110" y="5985292"/>
            <a:ext cx="830306" cy="832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61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99592" y="2492896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200" dirty="0">
                <a:ln w="19050" cmpd="sng">
                  <a:noFill/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LEITURA E DISCUSSÃO DO TEXTO </a:t>
            </a:r>
          </a:p>
          <a:p>
            <a:pPr algn="ctr"/>
            <a:r>
              <a:rPr lang="pt-BR" sz="2400" b="1" spc="200" dirty="0">
                <a:ln w="19050" cmpd="sng">
                  <a:noFill/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“DIREITOS CULTURAIS”</a:t>
            </a:r>
          </a:p>
        </p:txBody>
      </p:sp>
    </p:spTree>
    <p:extLst>
      <p:ext uri="{BB962C8B-B14F-4D97-AF65-F5344CB8AC3E}">
        <p14:creationId xmlns:p14="http://schemas.microsoft.com/office/powerpoint/2010/main" val="1953289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7544" y="3717032"/>
            <a:ext cx="7632848" cy="181588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1600" b="1" spc="200" dirty="0" smtClean="0">
                <a:ln w="19050" cmpd="sng">
                  <a:noFill/>
                  <a:prstDash val="solid"/>
                </a:ln>
                <a:effectLst>
                  <a:reflection blurRad="6350" stA="55000" endA="300" endPos="45500" dir="5400000" sy="-100000" algn="bl" rotWithShape="0"/>
                </a:effectLst>
              </a:rPr>
              <a:t> DIREITOS HUMANOS, ECONÔMICOS, SOCIAIS, CULTURAIS, AMBIENTAIS E SEXUAIS – SDH </a:t>
            </a:r>
            <a:r>
              <a:rPr lang="pt-BR" sz="1600" b="1" spc="200" dirty="0" err="1" smtClean="0">
                <a:ln w="19050" cmpd="sng">
                  <a:noFill/>
                  <a:prstDash val="solid"/>
                </a:ln>
                <a:effectLst>
                  <a:reflection blurRad="6350" stA="55000" endA="300" endPos="45500" dir="5400000" sy="-100000" algn="bl" rotWithShape="0"/>
                </a:effectLst>
              </a:rPr>
              <a:t>Video</a:t>
            </a:r>
            <a:r>
              <a:rPr lang="pt-BR" sz="1600" b="1" spc="200" dirty="0" smtClean="0">
                <a:ln w="19050" cmpd="sng">
                  <a:noFill/>
                  <a:prstDash val="solid"/>
                </a:ln>
                <a:effectLst>
                  <a:reflection blurRad="6350" stA="55000" endA="300" endPos="45500" dir="5400000" sy="-100000" algn="bl" rotWithShape="0"/>
                </a:effectLst>
              </a:rPr>
              <a:t> 12 min</a:t>
            </a:r>
          </a:p>
          <a:p>
            <a:pPr algn="ctr"/>
            <a:endParaRPr lang="pt-BR" sz="1600" b="1" spc="200" dirty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just"/>
            <a:r>
              <a:rPr lang="pt-BR" sz="1600" b="1" spc="200" dirty="0" smtClean="0">
                <a:ln w="19050" cmpd="sng">
                  <a:noFill/>
                  <a:prstDash val="solid"/>
                </a:ln>
                <a:effectLst>
                  <a:reflection blurRad="6350" stA="55000" endA="300" endPos="45500" dir="5400000" sy="-100000" algn="bl" rotWithShape="0"/>
                </a:effectLst>
              </a:rPr>
              <a:t>ABORDGEM DOS DIREITOS HUMANOS COMO INDIVISÍVEIS, UNIVERSAIS E INTERDEPENDENTES. CONSTRUÇÕES HISTÓRICAS NA CONQUISTA POR UMA VIDA DIGNA PARA TODAS AS PESSOAS NO MUNDO.</a:t>
            </a:r>
            <a:endParaRPr lang="pt-BR" sz="1400" b="1" spc="200" dirty="0" smtClean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12056"/>
            <a:ext cx="2808312" cy="201622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980728"/>
            <a:ext cx="2776120" cy="208823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216" y="2634488"/>
            <a:ext cx="1737360" cy="104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631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-252536" y="622429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3600" b="1" spc="200" dirty="0">
                <a:ln w="19050" cmpd="sng">
                  <a:noFill/>
                  <a:prstDash val="solid"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Constituição Federal de 1988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268760"/>
            <a:ext cx="5736637" cy="446483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5589240"/>
            <a:ext cx="3024337" cy="126876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="" xmlns:a16="http://schemas.microsoft.com/office/drawing/2014/main" id="{D7937986-FA39-4309-B8A4-E8BDB0773AF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558502"/>
            <a:ext cx="1050090" cy="10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008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64704"/>
            <a:ext cx="6869038" cy="5157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560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19" y="404664"/>
            <a:ext cx="76816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590675" algn="l"/>
              </a:tabLst>
            </a:pPr>
            <a:r>
              <a:rPr lang="pt-BR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CONSTITUIÇÃO FEDERAL DE 1988: PARTICIPAÇÃO </a:t>
            </a:r>
          </a:p>
          <a:p>
            <a:pPr>
              <a:tabLst>
                <a:tab pos="1590675" algn="l"/>
              </a:tabLst>
            </a:pPr>
            <a:r>
              <a:rPr lang="pt-BR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DA SOCIEDADE NO DESENHO, IMPLEMENTAÇÃO </a:t>
            </a:r>
          </a:p>
          <a:p>
            <a:pPr>
              <a:tabLst>
                <a:tab pos="1590675" algn="l"/>
              </a:tabLst>
            </a:pPr>
            <a:r>
              <a:rPr lang="pt-BR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 CONTROLE SOCIAL DAS POLÍTICAS PÚBLICAS</a:t>
            </a:r>
            <a:endParaRPr lang="pt-B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16188"/>
            <a:ext cx="5769793" cy="3825624"/>
          </a:xfrm>
          <a:prstGeom prst="rect">
            <a:avLst/>
          </a:prstGeom>
        </p:spPr>
      </p:pic>
      <p:graphicFrame>
        <p:nvGraphicFramePr>
          <p:cNvPr id="4" name="Objeto 3">
            <a:extLst>
              <a:ext uri="{FF2B5EF4-FFF2-40B4-BE49-F238E27FC236}">
                <a16:creationId xmlns="" xmlns:a16="http://schemas.microsoft.com/office/drawing/2014/main" id="{B5389A15-A936-4FD1-A77A-47E3EC2AD20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1610020"/>
              </p:ext>
            </p:extLst>
          </p:nvPr>
        </p:nvGraphicFramePr>
        <p:xfrm>
          <a:off x="5744071" y="5733256"/>
          <a:ext cx="986532" cy="9865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r:id="rId4" imgW="1396800" imgH="1396800" progId="">
                  <p:embed/>
                </p:oleObj>
              </mc:Choice>
              <mc:Fallback>
                <p:oleObj r:id="rId4" imgW="1396800" imgH="139680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44071" y="5733256"/>
                        <a:ext cx="986532" cy="9865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8347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38836" y="1340768"/>
            <a:ext cx="4572000" cy="461664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*</a:t>
            </a:r>
          </a:p>
          <a:p>
            <a:endParaRPr lang="pt-BR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CONFERÊNCIAS</a:t>
            </a: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FÓRUNS</a:t>
            </a:r>
            <a:endParaRPr lang="pt-BR" sz="20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COMITÊS</a:t>
            </a: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COLEGIADOS</a:t>
            </a: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COMISSÕES</a:t>
            </a:r>
            <a:endParaRPr lang="pt-BR" sz="20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GRUPOS DE TRABALHO</a:t>
            </a: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CONSELHOS MUNICIPAIS</a:t>
            </a:r>
            <a:endParaRPr lang="pt-BR" sz="20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CONSULTAS PÚBLICAS</a:t>
            </a:r>
            <a:endParaRPr lang="pt-BR" sz="20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AUDIENCIAS PÚBLICAS</a:t>
            </a:r>
            <a:endParaRPr lang="pt-BR" sz="20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EVENTOS INSTITUCIONAIS</a:t>
            </a: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REDES</a:t>
            </a:r>
          </a:p>
          <a:p>
            <a:pPr>
              <a:tabLst>
                <a:tab pos="1590675" algn="l"/>
              </a:tabLst>
            </a:pPr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FORMAÇÃO </a:t>
            </a:r>
          </a:p>
          <a:p>
            <a:pPr>
              <a:tabLst>
                <a:tab pos="1590675" algn="l"/>
              </a:tabLst>
            </a:pPr>
            <a:r>
              <a:rPr lang="pt-BR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endParaRPr lang="pt-BR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70" y="1043444"/>
            <a:ext cx="4366282" cy="4009296"/>
          </a:xfrm>
          <a:prstGeom prst="rect">
            <a:avLst/>
          </a:prstGeom>
        </p:spPr>
      </p:pic>
      <p:graphicFrame>
        <p:nvGraphicFramePr>
          <p:cNvPr id="5" name="Objeto 4">
            <a:extLst>
              <a:ext uri="{FF2B5EF4-FFF2-40B4-BE49-F238E27FC236}">
                <a16:creationId xmlns="" xmlns:a16="http://schemas.microsoft.com/office/drawing/2014/main" id="{F41FE11A-FD9F-4709-9D6B-FD484F59D7F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4197635"/>
              </p:ext>
            </p:extLst>
          </p:nvPr>
        </p:nvGraphicFramePr>
        <p:xfrm>
          <a:off x="584334" y="5832484"/>
          <a:ext cx="1025516" cy="10255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8" r:id="rId4" imgW="1396800" imgH="1396800" progId="">
                  <p:embed/>
                </p:oleObj>
              </mc:Choice>
              <mc:Fallback>
                <p:oleObj r:id="rId4" imgW="1396800" imgH="1396800" progId="">
                  <p:embed/>
                  <p:pic>
                    <p:nvPicPr>
                      <p:cNvPr id="4" name="Objeto 3">
                        <a:extLst>
                          <a:ext uri="{FF2B5EF4-FFF2-40B4-BE49-F238E27FC236}">
                            <a16:creationId xmlns="" xmlns:a16="http://schemas.microsoft.com/office/drawing/2014/main" id="{B5389A15-A936-4FD1-A77A-47E3EC2AD20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4334" y="5832484"/>
                        <a:ext cx="1025516" cy="10255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4AC08C69-DE24-42BE-A29A-B48187FDEE1F}"/>
              </a:ext>
            </a:extLst>
          </p:cNvPr>
          <p:cNvSpPr/>
          <p:nvPr/>
        </p:nvSpPr>
        <p:spPr>
          <a:xfrm>
            <a:off x="3175416" y="525450"/>
            <a:ext cx="2843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PARTICIPAÇÃO SOCIAL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84263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86288" y="548680"/>
            <a:ext cx="8784976" cy="53245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2800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Constituição da República </a:t>
            </a:r>
          </a:p>
          <a:p>
            <a:pPr algn="ctr"/>
            <a:r>
              <a:rPr lang="pt-BR" sz="2800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Federativa do Brasil</a:t>
            </a:r>
          </a:p>
          <a:p>
            <a:pPr algn="just"/>
            <a:endParaRPr lang="pt-BR" sz="2800" b="1" spc="200" dirty="0">
              <a:ln w="19050" cmpd="sng">
                <a:noFill/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Arial" charset="0"/>
              <a:ea typeface="Arial" charset="0"/>
              <a:cs typeface="Arial" charset="0"/>
            </a:endParaRPr>
          </a:p>
          <a:p>
            <a:pPr algn="just"/>
            <a:r>
              <a:rPr lang="pt-BR" sz="2400" b="1" spc="200" dirty="0">
                <a:ln w="19050" cmpd="sng">
                  <a:noFill/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TÍTULO I</a:t>
            </a:r>
          </a:p>
          <a:p>
            <a:pPr algn="just"/>
            <a:r>
              <a:rPr lang="pt-BR" sz="2400" b="1" spc="200" dirty="0">
                <a:ln w="19050" cmpd="sng">
                  <a:noFill/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DOS PRINCÍPIOS FUNDAMENTAIS</a:t>
            </a:r>
          </a:p>
          <a:p>
            <a:pPr algn="just"/>
            <a:endParaRPr lang="pt-BR" sz="3200" b="1" spc="200" dirty="0">
              <a:ln w="19050" cmpd="sng">
                <a:noFill/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Arial" charset="0"/>
              <a:ea typeface="Arial" charset="0"/>
              <a:cs typeface="Arial" charset="0"/>
            </a:endParaRPr>
          </a:p>
          <a:p>
            <a:pPr algn="just"/>
            <a:r>
              <a:rPr lang="pt-BR" sz="1400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     Art. 1º A República Federativa do Brasil, formada pela união indissolúvel dos Estados e Municípios e do Distrito Federal, constitui-se em Estado democrático de direito e tem como fundamentos: </a:t>
            </a:r>
          </a:p>
          <a:p>
            <a:pPr algn="just"/>
            <a:endParaRPr lang="pt-BR" sz="1400" b="1" spc="200" dirty="0">
              <a:ln w="19050" cmpd="sng">
                <a:noFill/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Arial" charset="0"/>
              <a:ea typeface="Arial" charset="0"/>
              <a:cs typeface="Arial" charset="0"/>
            </a:endParaRPr>
          </a:p>
          <a:p>
            <a:pPr algn="just"/>
            <a:r>
              <a:rPr lang="pt-BR" sz="1400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      I - a soberania; </a:t>
            </a:r>
          </a:p>
          <a:p>
            <a:pPr algn="just"/>
            <a:r>
              <a:rPr lang="pt-BR" sz="1400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      II - a cidadania; </a:t>
            </a:r>
          </a:p>
          <a:p>
            <a:pPr algn="just"/>
            <a:r>
              <a:rPr lang="pt-BR" sz="1400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      III - a dignidade da pessoa humana; </a:t>
            </a:r>
          </a:p>
          <a:p>
            <a:pPr algn="just"/>
            <a:r>
              <a:rPr lang="pt-BR" sz="1400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      IV - os valores sociais do trabalho e da livre iniciativa; </a:t>
            </a:r>
          </a:p>
          <a:p>
            <a:pPr algn="just"/>
            <a:r>
              <a:rPr lang="pt-BR" sz="1400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      V - o pluralismo político. </a:t>
            </a:r>
          </a:p>
          <a:p>
            <a:pPr algn="just"/>
            <a:endParaRPr lang="pt-BR" sz="1400" b="1" spc="200" dirty="0">
              <a:ln w="19050" cmpd="sng">
                <a:noFill/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Arial" charset="0"/>
              <a:ea typeface="Arial" charset="0"/>
              <a:cs typeface="Arial" charset="0"/>
            </a:endParaRPr>
          </a:p>
          <a:p>
            <a:pPr algn="just"/>
            <a:r>
              <a:rPr lang="pt-BR" sz="1400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      Parágrafo único. Todo o poder emana do povo, que o exerce por meio de representantes eleitos ou diretamente, nos termos desta Constituição. </a:t>
            </a:r>
          </a:p>
        </p:txBody>
      </p:sp>
    </p:spTree>
    <p:extLst>
      <p:ext uri="{BB962C8B-B14F-4D97-AF65-F5344CB8AC3E}">
        <p14:creationId xmlns:p14="http://schemas.microsoft.com/office/powerpoint/2010/main" val="11396592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188640"/>
            <a:ext cx="7416824" cy="59400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3200" dirty="0"/>
              <a:t>CONSTITUIÇÃO FEDERAL </a:t>
            </a:r>
          </a:p>
          <a:p>
            <a:pPr algn="ctr"/>
            <a:endParaRPr lang="pt-BR" sz="3200" dirty="0"/>
          </a:p>
          <a:p>
            <a:pPr algn="ctr"/>
            <a:r>
              <a:rPr lang="pt-BR" sz="2800" dirty="0">
                <a:solidFill>
                  <a:schemeClr val="accent1">
                    <a:lumMod val="75000"/>
                  </a:schemeClr>
                </a:solidFill>
              </a:rPr>
              <a:t>CAPÍTULO III</a:t>
            </a:r>
            <a:br>
              <a:rPr lang="pt-BR" sz="28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2800" dirty="0">
                <a:solidFill>
                  <a:schemeClr val="accent1">
                    <a:lumMod val="75000"/>
                  </a:schemeClr>
                </a:solidFill>
              </a:rPr>
              <a:t>DA EDUCAÇÃO, DA CULTURA </a:t>
            </a:r>
          </a:p>
          <a:p>
            <a:pPr algn="ctr"/>
            <a:r>
              <a:rPr lang="pt-BR" sz="2800" dirty="0">
                <a:solidFill>
                  <a:schemeClr val="accent1">
                    <a:lumMod val="75000"/>
                  </a:schemeClr>
                </a:solidFill>
              </a:rPr>
              <a:t>E DO DESPORTO DA CULTURA</a:t>
            </a:r>
          </a:p>
          <a:p>
            <a:pPr algn="ctr"/>
            <a:r>
              <a:rPr lang="pt-BR" sz="2800" dirty="0">
                <a:solidFill>
                  <a:schemeClr val="accent1">
                    <a:lumMod val="75000"/>
                  </a:schemeClr>
                </a:solidFill>
              </a:rPr>
              <a:t>Seção II</a:t>
            </a:r>
          </a:p>
          <a:p>
            <a:pPr algn="ctr"/>
            <a:endParaRPr lang="pt-BR" sz="3600" b="1" spc="200" dirty="0">
              <a:ln w="19050" cmpd="sng">
                <a:noFill/>
                <a:prstDash val="solid"/>
              </a:ln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endParaRPr lang="pt-BR" sz="1400" spc="200" dirty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endParaRPr lang="pt-BR" sz="1400" spc="200" dirty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endParaRPr lang="pt-BR" sz="1400" spc="200" dirty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endParaRPr lang="pt-BR" sz="1400" spc="200" dirty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endParaRPr lang="pt-BR" sz="1400" spc="200" dirty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endParaRPr lang="pt-BR" sz="1400" spc="200" dirty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endParaRPr lang="pt-BR" sz="1400" spc="200" dirty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endParaRPr lang="pt-BR" sz="1400" spc="200" dirty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endParaRPr lang="pt-BR" sz="1400" spc="200" dirty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endParaRPr lang="pt-BR" sz="1400" spc="200" dirty="0">
              <a:ln w="19050" cmpd="sng">
                <a:noFill/>
                <a:prstDash val="solid"/>
              </a:ln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pt-BR" sz="1400" spc="200" dirty="0">
                <a:ln w="19050" cmpd="sng">
                  <a:noFill/>
                  <a:prstDash val="solid"/>
                </a:ln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http://www.planalto.gov.br/ccivil_03/Constituicao/ConstituicaoCompilado.htm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612" y="3409842"/>
            <a:ext cx="5328592" cy="180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9531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77280"/>
            <a:ext cx="6984776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8406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136903" cy="63709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pt-BR" sz="2400" dirty="0">
                <a:solidFill>
                  <a:prstClr val="black"/>
                </a:solidFill>
              </a:rPr>
              <a:t>Texto oficial ratificado pelo Brasil por meio do Decreto Legislativo 485/2006</a:t>
            </a:r>
          </a:p>
          <a:p>
            <a:pPr lvl="0"/>
            <a:r>
              <a:rPr lang="pt-BR" sz="2400" dirty="0">
                <a:solidFill>
                  <a:prstClr val="black"/>
                </a:solidFill>
              </a:rPr>
              <a:t>Artigo  1 – OBJETIVOS</a:t>
            </a:r>
          </a:p>
          <a:p>
            <a:pPr lvl="0"/>
            <a:r>
              <a:rPr lang="pt-BR" sz="2400" dirty="0">
                <a:solidFill>
                  <a:prstClr val="black"/>
                </a:solidFill>
              </a:rPr>
              <a:t>Os objetivos da presente Convenção são:</a:t>
            </a:r>
          </a:p>
          <a:p>
            <a:pPr lvl="0"/>
            <a:r>
              <a:rPr lang="pt-BR" sz="2400" dirty="0">
                <a:solidFill>
                  <a:prstClr val="black"/>
                </a:solidFill>
              </a:rPr>
              <a:t>(a) proteger e promover a diversidade das expressões culturais;</a:t>
            </a:r>
          </a:p>
          <a:p>
            <a:pPr lvl="0"/>
            <a:r>
              <a:rPr lang="pt-BR" sz="2400" dirty="0">
                <a:solidFill>
                  <a:prstClr val="black"/>
                </a:solidFill>
              </a:rPr>
              <a:t>(b)  criar condições para que as culturas floresçam e interajam livremente em benefício mútuo;</a:t>
            </a:r>
          </a:p>
          <a:p>
            <a:pPr lvl="0"/>
            <a:r>
              <a:rPr lang="pt-BR" sz="2400" dirty="0">
                <a:solidFill>
                  <a:prstClr val="black"/>
                </a:solidFill>
              </a:rPr>
              <a:t>(c) encorajar o diálogo entre culturas a fim de assegurar intercâmbios culturais mais amplos e equilibrados no mundo em favor do respeito intercultural e de uma cultura da paz;</a:t>
            </a:r>
          </a:p>
          <a:p>
            <a:pPr lvl="0"/>
            <a:r>
              <a:rPr lang="pt-BR" sz="2400" dirty="0">
                <a:solidFill>
                  <a:prstClr val="black"/>
                </a:solidFill>
              </a:rPr>
              <a:t>(d) fomentar a </a:t>
            </a:r>
            <a:r>
              <a:rPr lang="pt-BR" sz="2400" dirty="0" err="1">
                <a:solidFill>
                  <a:prstClr val="black"/>
                </a:solidFill>
              </a:rPr>
              <a:t>interculturalidade</a:t>
            </a:r>
            <a:r>
              <a:rPr lang="pt-BR" sz="2400" dirty="0">
                <a:solidFill>
                  <a:prstClr val="black"/>
                </a:solidFill>
              </a:rPr>
              <a:t> de forma a desenvolver a interação cultural, no espírito de construir pontes entre os povos;</a:t>
            </a:r>
          </a:p>
          <a:p>
            <a:pPr lvl="0"/>
            <a:r>
              <a:rPr lang="pt-BR" sz="2400" dirty="0">
                <a:solidFill>
                  <a:prstClr val="black"/>
                </a:solidFill>
              </a:rPr>
              <a:t>(e) promover o respeito pela diversidade das expressões culturais e a conscientização de seu valor nos planos local, nacional e internacional;</a:t>
            </a:r>
          </a:p>
          <a:p>
            <a:pPr lvl="0"/>
            <a:endParaRPr lang="pt-BR" sz="2400" dirty="0">
              <a:solidFill>
                <a:prstClr val="black"/>
              </a:solidFill>
            </a:endParaRPr>
          </a:p>
        </p:txBody>
      </p:sp>
      <p:graphicFrame>
        <p:nvGraphicFramePr>
          <p:cNvPr id="3" name="Objeto 2">
            <a:extLst>
              <a:ext uri="{FF2B5EF4-FFF2-40B4-BE49-F238E27FC236}">
                <a16:creationId xmlns="" xmlns:a16="http://schemas.microsoft.com/office/drawing/2014/main" id="{B23032E6-58DF-4B61-8D6C-932281A83DF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5145716"/>
              </p:ext>
            </p:extLst>
          </p:nvPr>
        </p:nvGraphicFramePr>
        <p:xfrm>
          <a:off x="8196118" y="5949280"/>
          <a:ext cx="764704" cy="764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7" r:id="rId3" imgW="1396800" imgH="1396800" progId="">
                  <p:embed/>
                </p:oleObj>
              </mc:Choice>
              <mc:Fallback>
                <p:oleObj r:id="rId3" imgW="1396800" imgH="139680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196118" y="5949280"/>
                        <a:ext cx="764704" cy="7647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304073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>
            <a:extLst>
              <a:ext uri="{FF2B5EF4-FFF2-40B4-BE49-F238E27FC236}">
                <a16:creationId xmlns="" xmlns:a16="http://schemas.microsoft.com/office/drawing/2014/main" id="{584F4FC8-0702-40D1-B78A-57C6498D2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B8163B9E-3E56-4364-976E-C29C4F39E943}"/>
              </a:ext>
            </a:extLst>
          </p:cNvPr>
          <p:cNvSpPr/>
          <p:nvPr/>
        </p:nvSpPr>
        <p:spPr>
          <a:xfrm>
            <a:off x="179512" y="316728"/>
            <a:ext cx="820891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400" dirty="0">
                <a:solidFill>
                  <a:prstClr val="black"/>
                </a:solidFill>
              </a:rPr>
              <a:t>f) reafirmar a importância do vínculo entre cultura e desenvolvimento para todos os países, especialmente para países em desenvolvimento, e encorajar as ações empreendidas no plano nacional e internacional para que se reconheça o autêntico valor desse vínculo;</a:t>
            </a:r>
          </a:p>
          <a:p>
            <a:pPr lvl="0"/>
            <a:r>
              <a:rPr lang="pt-BR" sz="2400" dirty="0">
                <a:solidFill>
                  <a:prstClr val="black"/>
                </a:solidFill>
              </a:rPr>
              <a:t>(g) reconhecer natureza específica das atividades, bens e serviços culturais enquanto portadores de identidades, valores e significados;</a:t>
            </a:r>
          </a:p>
          <a:p>
            <a:pPr lvl="0"/>
            <a:r>
              <a:rPr lang="pt-BR" sz="2400" dirty="0">
                <a:solidFill>
                  <a:prstClr val="black"/>
                </a:solidFill>
              </a:rPr>
              <a:t>(h) reafirmar o direito soberano dos Estados de conservar, adotar e implementar as políticas e medidas que considerem apropriadas para a proteção e promoção da diversidade das expressões culturais em seu território;</a:t>
            </a:r>
          </a:p>
          <a:p>
            <a:pPr lvl="0"/>
            <a:r>
              <a:rPr lang="pt-BR" sz="2400" dirty="0">
                <a:solidFill>
                  <a:prstClr val="black"/>
                </a:solidFill>
              </a:rPr>
              <a:t>(i) fortalecer a cooperação e a solidariedade internacionais em um espírito de parceria visando, especialmente, o aprimoramento das capacidades dos países em desenvolvimento de protegerem e de promoverem a diversidade das expressões culturais.</a:t>
            </a:r>
          </a:p>
        </p:txBody>
      </p:sp>
      <p:graphicFrame>
        <p:nvGraphicFramePr>
          <p:cNvPr id="4" name="Objeto 3">
            <a:extLst>
              <a:ext uri="{FF2B5EF4-FFF2-40B4-BE49-F238E27FC236}">
                <a16:creationId xmlns="" xmlns:a16="http://schemas.microsoft.com/office/drawing/2014/main" id="{A2FF6EBF-6700-42B4-8633-BB0D57CD81A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8909439"/>
              </p:ext>
            </p:extLst>
          </p:nvPr>
        </p:nvGraphicFramePr>
        <p:xfrm>
          <a:off x="8244408" y="6044174"/>
          <a:ext cx="624354" cy="6243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9" r:id="rId3" imgW="1396800" imgH="1396800" progId="">
                  <p:embed/>
                </p:oleObj>
              </mc:Choice>
              <mc:Fallback>
                <p:oleObj r:id="rId3" imgW="1396800" imgH="1396800" progId="">
                  <p:embed/>
                  <p:pic>
                    <p:nvPicPr>
                      <p:cNvPr id="3" name="Objeto 2">
                        <a:extLst>
                          <a:ext uri="{FF2B5EF4-FFF2-40B4-BE49-F238E27FC236}">
                            <a16:creationId xmlns="" xmlns:a16="http://schemas.microsoft.com/office/drawing/2014/main" id="{B23032E6-58DF-4B61-8D6C-932281A83DF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244408" y="6044174"/>
                        <a:ext cx="624354" cy="6243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886087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496944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229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6480720" cy="626469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458" y="1988840"/>
            <a:ext cx="1121857" cy="112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7226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50928"/>
            <a:ext cx="3647901" cy="134906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31" y="2105354"/>
            <a:ext cx="2952328" cy="117420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753317"/>
            <a:ext cx="3581615" cy="131864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059832" y="886839"/>
            <a:ext cx="345638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just"/>
            <a:r>
              <a:rPr lang="pt-BR" sz="1600" b="1" dirty="0"/>
              <a:t>2005, contou com a participação de cerca de 60 mil pessoas, de 1.190 cidades e 17 estados.</a:t>
            </a:r>
            <a:endParaRPr lang="pt-BR" sz="1600" b="1" spc="200" dirty="0">
              <a:ln w="19050" cmpd="sng">
                <a:noFill/>
                <a:prstDash val="solid"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654527" y="2276960"/>
            <a:ext cx="3581615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just"/>
            <a:r>
              <a:rPr lang="pt-BR" sz="1600" b="1" dirty="0"/>
              <a:t>2010, contou com 220 mil participantes, envolvendo todos os estados, o Distrito Federal e 57% das cidades brasileiras.</a:t>
            </a:r>
            <a:endParaRPr lang="pt-BR" sz="1600" b="1" spc="200" dirty="0">
              <a:ln w="19050" cmpd="sng">
                <a:noFill/>
                <a:prstDash val="solid"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221813" y="3753317"/>
            <a:ext cx="3024336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just"/>
            <a:r>
              <a:rPr lang="pt-BR" sz="1600" b="1" dirty="0"/>
              <a:t>2013, contou com a participação de representantes dos 26 estados e do Distrito Federal. O Nordeste foi a região que mais enviou representantes para o evento: 31% do total, seguida do Sudeste, com 22%, Centro-Oeste, com 21%, Sul (12%) e Norte (9%)</a:t>
            </a:r>
          </a:p>
          <a:p>
            <a:pPr algn="just"/>
            <a:r>
              <a:rPr lang="pt-BR" sz="1600" b="1" spc="200" dirty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Fonte: Site MinC</a:t>
            </a:r>
          </a:p>
        </p:txBody>
      </p:sp>
    </p:spTree>
    <p:extLst>
      <p:ext uri="{BB962C8B-B14F-4D97-AF65-F5344CB8AC3E}">
        <p14:creationId xmlns:p14="http://schemas.microsoft.com/office/powerpoint/2010/main" val="3355404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23528" y="188640"/>
            <a:ext cx="8568952" cy="6247864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pt-BR" dirty="0"/>
              <a:t>O Sistema Nacional de Cultura é um processo de gestão e promoção das políticas públicas de cultura, em regime de colaboração de forma democrática e participativa entre os três entes federados (União, estados e municípios) e a sociedade civil, tendo por objetivo promover o desenvolvimento humano, social e econômico com pleno exercício dos direitos culturais.</a:t>
            </a:r>
          </a:p>
          <a:p>
            <a:r>
              <a:rPr lang="pt-BR" dirty="0"/>
              <a:t>Constitui a estrutura do Sistema Nacional de Cultura, os seguintes componentes:</a:t>
            </a:r>
          </a:p>
          <a:p>
            <a:r>
              <a:rPr lang="pt-BR" b="1" dirty="0"/>
              <a:t>Obrigatórios</a:t>
            </a:r>
          </a:p>
          <a:p>
            <a:r>
              <a:rPr lang="pt-BR" dirty="0"/>
              <a:t>I - órgãos gestores da cultura;</a:t>
            </a:r>
          </a:p>
          <a:p>
            <a:r>
              <a:rPr lang="pt-BR" dirty="0"/>
              <a:t>II - conselhos de política cultural;</a:t>
            </a:r>
          </a:p>
          <a:p>
            <a:r>
              <a:rPr lang="pt-BR" dirty="0"/>
              <a:t>III - conferências de cultura;</a:t>
            </a:r>
          </a:p>
          <a:p>
            <a:r>
              <a:rPr lang="pt-BR" dirty="0"/>
              <a:t>IV - planos de cultura;</a:t>
            </a:r>
          </a:p>
          <a:p>
            <a:r>
              <a:rPr lang="pt-BR" dirty="0"/>
              <a:t>V - sistemas de financiamento à cultura;</a:t>
            </a:r>
          </a:p>
          <a:p>
            <a:r>
              <a:rPr lang="pt-BR" b="1" dirty="0"/>
              <a:t>Facultativos</a:t>
            </a:r>
          </a:p>
          <a:p>
            <a:r>
              <a:rPr lang="pt-BR" dirty="0"/>
              <a:t>VI - comissões </a:t>
            </a:r>
            <a:r>
              <a:rPr lang="pt-BR" dirty="0" err="1"/>
              <a:t>intergestores</a:t>
            </a:r>
            <a:r>
              <a:rPr lang="pt-BR" dirty="0"/>
              <a:t>;</a:t>
            </a:r>
          </a:p>
          <a:p>
            <a:r>
              <a:rPr lang="pt-BR" dirty="0"/>
              <a:t>VII - sistemas de informações e indicadores culturais;</a:t>
            </a:r>
          </a:p>
          <a:p>
            <a:r>
              <a:rPr lang="pt-BR" dirty="0"/>
              <a:t>VIII - programas de formação na área da cultura;</a:t>
            </a:r>
          </a:p>
          <a:p>
            <a:r>
              <a:rPr lang="pt-BR" dirty="0"/>
              <a:t>IX - sistemas setoriais de cultura.</a:t>
            </a:r>
          </a:p>
          <a:p>
            <a:endParaRPr lang="pt-BR" dirty="0"/>
          </a:p>
          <a:p>
            <a:r>
              <a:rPr lang="pt-BR" dirty="0">
                <a:hlinkClick r:id="rId2"/>
              </a:rPr>
              <a:t>Fonte: lei nº 12.343, de 2 de dezembro de 2010. - Ministério da Cultura</a:t>
            </a:r>
            <a:endParaRPr lang="pt-BR" dirty="0"/>
          </a:p>
          <a:p>
            <a:pPr fontAlgn="ctr"/>
            <a:r>
              <a:rPr lang="pt-BR" sz="2000" b="1" dirty="0"/>
              <a:t>Institui o Plano Nacional de Cultura - PNC</a:t>
            </a:r>
          </a:p>
          <a:p>
            <a:pPr fontAlgn="ctr"/>
            <a:r>
              <a:rPr lang="pt-BR" sz="2000" b="1" dirty="0"/>
              <a:t>Cria o. Sistema Nacional de Cultura - SNC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272" y="5877272"/>
            <a:ext cx="1471942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8496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2569269" cy="259214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392138" y="2747628"/>
            <a:ext cx="631903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DESAFIOS :</a:t>
            </a:r>
          </a:p>
          <a:p>
            <a:endParaRPr lang="pt-BR" b="1" spc="200" dirty="0">
              <a:ln w="19050" cmpd="sng">
                <a:noFill/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Arial" charset="0"/>
              <a:ea typeface="Arial" charset="0"/>
              <a:cs typeface="Arial" charset="0"/>
            </a:endParaRPr>
          </a:p>
          <a:p>
            <a:r>
              <a:rPr lang="pt-BR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DESBUROCRATIZAÇÃO</a:t>
            </a:r>
          </a:p>
          <a:p>
            <a:endParaRPr lang="pt-BR" b="1" spc="200" dirty="0">
              <a:ln w="19050" cmpd="sng">
                <a:noFill/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Arial" charset="0"/>
              <a:ea typeface="Arial" charset="0"/>
              <a:cs typeface="Arial" charset="0"/>
            </a:endParaRPr>
          </a:p>
          <a:p>
            <a:r>
              <a:rPr lang="pt-BR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DESCENTRALIZAÇÃO</a:t>
            </a:r>
          </a:p>
          <a:p>
            <a:endParaRPr lang="pt-BR" b="1" spc="200" dirty="0">
              <a:ln w="19050" cmpd="sng">
                <a:noFill/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Arial" charset="0"/>
              <a:ea typeface="Arial" charset="0"/>
              <a:cs typeface="Arial" charset="0"/>
            </a:endParaRPr>
          </a:p>
          <a:p>
            <a:r>
              <a:rPr lang="pt-BR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INSTITUCIONALIZAÇÃO DA CULTURA,</a:t>
            </a:r>
          </a:p>
          <a:p>
            <a:r>
              <a:rPr lang="pt-BR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 DA PARTICIPAÇÃO E DO CONTROLE SOCIAL </a:t>
            </a:r>
          </a:p>
          <a:p>
            <a:r>
              <a:rPr lang="pt-BR" b="1" spc="200" dirty="0">
                <a:ln w="19050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charset="0"/>
                <a:ea typeface="Arial" charset="0"/>
                <a:cs typeface="Arial" charset="0"/>
              </a:rPr>
              <a:t>NAS POLÍTICAS DE CULTURA</a:t>
            </a:r>
          </a:p>
          <a:p>
            <a:endParaRPr lang="pt-BR" dirty="0"/>
          </a:p>
        </p:txBody>
      </p:sp>
      <p:graphicFrame>
        <p:nvGraphicFramePr>
          <p:cNvPr id="5" name="Objeto 4">
            <a:extLst>
              <a:ext uri="{FF2B5EF4-FFF2-40B4-BE49-F238E27FC236}">
                <a16:creationId xmlns="" xmlns:a16="http://schemas.microsoft.com/office/drawing/2014/main" id="{A2FF6EBF-6700-42B4-8633-BB0D57CD81A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0212785"/>
              </p:ext>
            </p:extLst>
          </p:nvPr>
        </p:nvGraphicFramePr>
        <p:xfrm>
          <a:off x="737359" y="5949280"/>
          <a:ext cx="624354" cy="6243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4" r:id="rId4" imgW="1396800" imgH="1396800" progId="">
                  <p:embed/>
                </p:oleObj>
              </mc:Choice>
              <mc:Fallback>
                <p:oleObj r:id="rId4" imgW="1396800" imgH="139680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37359" y="5949280"/>
                        <a:ext cx="624354" cy="6243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05175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4162" y="3219699"/>
            <a:ext cx="86911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660099"/>
                </a:solidFill>
                <a:latin typeface="arial" panose="020B0604020202020204" pitchFamily="34" charset="0"/>
                <a:hlinkClick r:id="rId3"/>
              </a:rPr>
              <a:t>Fonte: Lei nº 13.018, de 22 de julho de 2014 - Planalto</a:t>
            </a:r>
            <a:endParaRPr lang="pt-BR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fontAlgn="ctr">
              <a:buFont typeface="+mj-lt"/>
              <a:buAutoNum type="arabicPeriod"/>
            </a:pPr>
            <a:r>
              <a:rPr lang="pt-BR" dirty="0">
                <a:solidFill>
                  <a:srgbClr val="006621"/>
                </a:solidFill>
                <a:latin typeface="arial" panose="020B0604020202020204" pitchFamily="34" charset="0"/>
                <a:hlinkClick r:id="rId3"/>
              </a:rPr>
              <a:t>www.planalto.gov.br/ccivil_03/_ato2011-2014/2014/lei/l13018.htm</a:t>
            </a:r>
            <a:endParaRPr lang="pt-BR" dirty="0">
              <a:solidFill>
                <a:srgbClr val="006621"/>
              </a:solidFill>
              <a:latin typeface="arial" panose="020B0604020202020204" pitchFamily="34" charset="0"/>
            </a:endParaRPr>
          </a:p>
          <a:p>
            <a:pPr fontAlgn="ctr">
              <a:buFont typeface="+mj-lt"/>
              <a:buAutoNum type="arabicPeriod"/>
            </a:pPr>
            <a:endParaRPr lang="pt-BR" dirty="0">
              <a:solidFill>
                <a:srgbClr val="808080"/>
              </a:solidFill>
              <a:latin typeface="arial" panose="020B0604020202020204" pitchFamily="34" charset="0"/>
            </a:endParaRPr>
          </a:p>
          <a:p>
            <a:r>
              <a:rPr lang="pt-BR" b="1" dirty="0">
                <a:latin typeface="arial" panose="020B0604020202020204" pitchFamily="34" charset="0"/>
              </a:rPr>
              <a:t>22 de </a:t>
            </a:r>
            <a:r>
              <a:rPr lang="pt-BR" b="1" dirty="0" err="1">
                <a:latin typeface="arial" panose="020B0604020202020204" pitchFamily="34" charset="0"/>
              </a:rPr>
              <a:t>jul</a:t>
            </a:r>
            <a:r>
              <a:rPr lang="pt-BR" b="1" dirty="0">
                <a:latin typeface="arial" panose="020B0604020202020204" pitchFamily="34" charset="0"/>
              </a:rPr>
              <a:t> de 2014 - Art. 1</a:t>
            </a:r>
            <a:r>
              <a:rPr lang="pt-BR" b="1" baseline="30000" dirty="0">
                <a:latin typeface="arial" panose="020B0604020202020204" pitchFamily="34" charset="0"/>
              </a:rPr>
              <a:t>o</a:t>
            </a:r>
            <a:r>
              <a:rPr lang="pt-BR" b="1" dirty="0">
                <a:latin typeface="arial" panose="020B0604020202020204" pitchFamily="34" charset="0"/>
              </a:rPr>
              <a:t> Esta Lei institui a Política Nacional de Cultura Viva, em conformidade </a:t>
            </a:r>
            <a:r>
              <a:rPr lang="pt-BR" b="1" dirty="0"/>
              <a:t>com o </a:t>
            </a:r>
            <a:r>
              <a:rPr lang="pt-BR" b="1" dirty="0">
                <a:hlinkClick r:id="rId4"/>
              </a:rPr>
              <a:t>caput</a:t>
            </a:r>
            <a:r>
              <a:rPr lang="pt-BR" b="1" i="1" dirty="0">
                <a:hlinkClick r:id="rId4"/>
              </a:rPr>
              <a:t> </a:t>
            </a:r>
            <a:r>
              <a:rPr lang="pt-BR" b="1" dirty="0">
                <a:hlinkClick r:id="rId4"/>
              </a:rPr>
              <a:t>do art. 215 da Constituição Federal</a:t>
            </a:r>
            <a:r>
              <a:rPr lang="pt-BR" b="1" dirty="0"/>
              <a:t>, tendo como base a parceria da União, dos Estados, do Distrito Federal e dos Municípios com a sociedade civil no campo da cultura, com o objetivo de ampliar o acesso da população brasileira às condições de exercício dos direitos culturais. </a:t>
            </a:r>
            <a:endParaRPr lang="pt-BR" b="1" i="0" dirty="0"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62" y="162651"/>
            <a:ext cx="3096344" cy="142188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52" y="1829449"/>
            <a:ext cx="2916764" cy="1105806"/>
          </a:xfrm>
          <a:prstGeom prst="rect">
            <a:avLst/>
          </a:prstGeom>
        </p:spPr>
      </p:pic>
      <p:graphicFrame>
        <p:nvGraphicFramePr>
          <p:cNvPr id="7" name="Objeto 6">
            <a:extLst>
              <a:ext uri="{FF2B5EF4-FFF2-40B4-BE49-F238E27FC236}">
                <a16:creationId xmlns="" xmlns:a16="http://schemas.microsoft.com/office/drawing/2014/main" id="{AA0A83D1-926E-43B1-9564-495B9B0E218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4426987"/>
              </p:ext>
            </p:extLst>
          </p:nvPr>
        </p:nvGraphicFramePr>
        <p:xfrm>
          <a:off x="4644008" y="5661248"/>
          <a:ext cx="1045533" cy="10455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0" r:id="rId7" imgW="1396800" imgH="1396800" progId="">
                  <p:embed/>
                </p:oleObj>
              </mc:Choice>
              <mc:Fallback>
                <p:oleObj r:id="rId7" imgW="1396800" imgH="1396800" progId="">
                  <p:embed/>
                  <p:pic>
                    <p:nvPicPr>
                      <p:cNvPr id="4" name="Objeto 3">
                        <a:extLst>
                          <a:ext uri="{FF2B5EF4-FFF2-40B4-BE49-F238E27FC236}">
                            <a16:creationId xmlns="" xmlns:a16="http://schemas.microsoft.com/office/drawing/2014/main" id="{B5389A15-A936-4FD1-A77A-47E3EC2AD20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644008" y="5661248"/>
                        <a:ext cx="1045533" cy="10455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m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811524"/>
            <a:ext cx="2943225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1096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" y="1844823"/>
            <a:ext cx="2285319" cy="125919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15" y="5833329"/>
            <a:ext cx="2300149" cy="8331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445"/>
            <a:ext cx="3344698" cy="1340455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4057180" y="241203"/>
            <a:ext cx="3888432" cy="507831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b="1" spc="200" dirty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AUTONOMIA PROTAGONISMO </a:t>
            </a:r>
            <a:r>
              <a:rPr lang="pt-BR" spc="200" dirty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EMPODERAMENTO</a:t>
            </a:r>
          </a:p>
          <a:p>
            <a:pPr algn="ctr"/>
            <a:endParaRPr lang="pt-BR" b="1" spc="200" dirty="0">
              <a:ln w="19050" cmpd="sng">
                <a:noFill/>
                <a:prstDash val="solid"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pt-BR" b="1" spc="200" dirty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AS REDES DE PONTOS, PONTINHOS E PONTÕES DE CULTURA DO BRASIL E NO MUNDO</a:t>
            </a:r>
          </a:p>
          <a:p>
            <a:pPr algn="ctr"/>
            <a:endParaRPr lang="pt-BR" b="1" spc="200" dirty="0" smtClean="0">
              <a:ln w="19050" cmpd="sng">
                <a:noFill/>
                <a:prstDash val="solid"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pt-BR" b="1" spc="200" dirty="0" smtClean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AS </a:t>
            </a:r>
            <a:r>
              <a:rPr lang="pt-BR" b="1" spc="200" dirty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REDES DE CULTURA</a:t>
            </a:r>
          </a:p>
          <a:p>
            <a:pPr algn="ctr"/>
            <a:endParaRPr lang="pt-BR" b="1" spc="200" dirty="0">
              <a:ln w="19050" cmpd="sng">
                <a:noFill/>
                <a:prstDash val="solid"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pt-BR" b="1" spc="200" dirty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A PARTICIPAÇÃO E O CONTROLE SOCIAL DA </a:t>
            </a:r>
            <a:r>
              <a:rPr lang="pt-BR" b="1" spc="200" dirty="0" smtClean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PNCV - </a:t>
            </a:r>
            <a:r>
              <a:rPr lang="pt-BR" b="1" spc="200" dirty="0" err="1" smtClean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CNPdC</a:t>
            </a:r>
            <a:endParaRPr lang="pt-BR" b="1" spc="200" dirty="0">
              <a:ln w="19050" cmpd="sng">
                <a:noFill/>
                <a:prstDash val="solid"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pt-BR" b="1" spc="200" dirty="0" smtClean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</a:t>
            </a:r>
          </a:p>
          <a:p>
            <a:pPr algn="ctr"/>
            <a:r>
              <a:rPr lang="pt-BR" b="1" spc="200" dirty="0" smtClean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LEIS </a:t>
            </a:r>
            <a:r>
              <a:rPr lang="pt-BR" b="1" spc="200" dirty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CULTURA VIVA </a:t>
            </a:r>
            <a:r>
              <a:rPr lang="pt-BR" b="1" spc="200" dirty="0" smtClean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ESTADUAIS</a:t>
            </a:r>
          </a:p>
          <a:p>
            <a:pPr algn="ctr"/>
            <a:endParaRPr lang="pt-BR" b="1" spc="200" dirty="0">
              <a:ln w="19050" cmpd="sng">
                <a:noFill/>
                <a:prstDash val="solid"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pt-BR" b="1" spc="200" dirty="0" smtClean="0">
                <a:ln w="19050" cmpd="sng">
                  <a:noFill/>
                  <a:prstDash val="solid"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A PRODUÇÃO CIENTÍFICA </a:t>
            </a:r>
            <a:endParaRPr lang="pt-BR" b="1" spc="200" dirty="0">
              <a:ln w="19050" cmpd="sng">
                <a:noFill/>
                <a:prstDash val="solid"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" y="4668367"/>
            <a:ext cx="2292834" cy="95956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687" y="5378410"/>
            <a:ext cx="1890365" cy="128803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052" y="5319516"/>
            <a:ext cx="1721768" cy="142185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6" y="3501007"/>
            <a:ext cx="2262033" cy="861437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974" y="5319516"/>
            <a:ext cx="2214498" cy="142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2896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051720" y="1484784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pt-BR" sz="3600" b="1" spc="200" dirty="0">
              <a:ln w="19050" cmpd="sng">
                <a:noFill/>
                <a:prstDash val="solid"/>
              </a:ln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67544" y="3970607"/>
            <a:ext cx="6905865" cy="120032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0" i="0" u="none" strike="noStrike" cap="none" normalizeH="0" baseline="0" dirty="0">
                <a:ln>
                  <a:noFill/>
                </a:ln>
                <a:solidFill>
                  <a:srgbClr val="1155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http://www.app.vc/mroscapp</a:t>
            </a:r>
            <a:endParaRPr kumimoji="0" lang="pt-BR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1" i="0" u="none" strike="noStrike" cap="none" normalizeH="0" baseline="0" dirty="0" err="1">
                <a:ln>
                  <a:noFill/>
                </a:ln>
                <a:solidFill>
                  <a:srgbClr val="6FA8D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Fanpage</a:t>
            </a:r>
            <a:r>
              <a:rPr kumimoji="0" lang="pt-BR" sz="2400" b="1" i="0" u="none" strike="noStrike" cap="none" normalizeH="0" baseline="0" dirty="0">
                <a:ln>
                  <a:noFill/>
                </a:ln>
                <a:solidFill>
                  <a:srgbClr val="6FA8D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  <a:r>
              <a:rPr kumimoji="0" lang="pt-BR" sz="2400" b="1" i="0" u="none" strike="noStrike" cap="none" normalizeH="0" baseline="0" dirty="0">
                <a:ln>
                  <a:noFill/>
                </a:ln>
                <a:solidFill>
                  <a:srgbClr val="1155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http://www.facebook.com/mroscapp</a:t>
            </a:r>
            <a:endParaRPr kumimoji="0" lang="pt-BR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1" i="0" u="none" strike="noStrike" cap="none" normalizeH="0" baseline="0" dirty="0">
                <a:ln>
                  <a:noFill/>
                </a:ln>
                <a:solidFill>
                  <a:srgbClr val="6FA8D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E-mail: </a:t>
            </a:r>
            <a:r>
              <a:rPr kumimoji="0" lang="pt-BR" sz="2400" b="1" i="0" u="none" strike="noStrike" cap="none" normalizeH="0" baseline="0" dirty="0">
                <a:ln>
                  <a:noFill/>
                </a:ln>
                <a:solidFill>
                  <a:srgbClr val="1155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mroscapp@gmail.com</a:t>
            </a:r>
            <a:endParaRPr kumimoji="0" lang="pt-BR" sz="7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5656" y="1988840"/>
            <a:ext cx="5112568" cy="150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3427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 flipH="1">
            <a:off x="323528" y="980728"/>
            <a:ext cx="7920880" cy="526297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just"/>
            <a:r>
              <a:rPr lang="pt-BR" sz="1400" dirty="0"/>
              <a:t>Com o objetivo de aprofundar e aperfeiçoar a participação social como método do gestão, o governo federal lançou o </a:t>
            </a: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DECRETO</a:t>
            </a:r>
            <a:r>
              <a:rPr lang="pt-BR" sz="1400" dirty="0"/>
              <a:t> que institui a Política Nacional de Participação Social (PNPS) e o Compromisso Nacional pela Participação Social. As iniciativas pretendem garantir instâncias permanentes de diálogo e incentivar a participação da sociedade na elaboração, na implementação e no acompanhamento das políticas públicas.</a:t>
            </a:r>
            <a:br>
              <a:rPr lang="pt-BR" sz="1400" dirty="0"/>
            </a:br>
            <a:r>
              <a:rPr lang="pt-BR" sz="1400" dirty="0"/>
              <a:t/>
            </a:r>
            <a:br>
              <a:rPr lang="pt-BR" sz="1400" dirty="0"/>
            </a:br>
            <a:r>
              <a:rPr lang="pt-BR" sz="1400" dirty="0"/>
              <a:t>A Política Nacional de Participação Social orientará os órgãos e entidades da administração pública federal para melhor utilização das diversas instâncias e mecanismos de participação social existentes, permitindo um maior grau de aderência social às políticas públicas, e contribuindo também para o aumento da transparência e da eficácia da administração pública.</a:t>
            </a:r>
            <a:br>
              <a:rPr lang="pt-BR" sz="1400" dirty="0"/>
            </a:br>
            <a:r>
              <a:rPr lang="pt-BR" sz="1400" dirty="0"/>
              <a:t/>
            </a:r>
            <a:br>
              <a:rPr lang="pt-BR" sz="1400" dirty="0"/>
            </a:br>
            <a:r>
              <a:rPr lang="pt-BR" sz="1400" dirty="0"/>
              <a:t>A Política abre caminho para as novas formas de participação social, por meio das redes sociais e dos mecanismos digitais de participação via internet. Dessa forma, coloca o Brasil à frente na agenda internacional de participação social, conferindo protagonismo aos novos movimentos sociais em rede, ao mesmo tempo em que reconhece e valoriza as formas tradicionais de participação e os movimentos sociais históricos.</a:t>
            </a:r>
          </a:p>
          <a:p>
            <a:pPr algn="just"/>
            <a:r>
              <a:rPr lang="pt-BR" sz="1400" dirty="0"/>
              <a:t/>
            </a:r>
            <a:br>
              <a:rPr lang="pt-BR" sz="1400" dirty="0"/>
            </a:br>
            <a:r>
              <a:rPr lang="pt-BR" sz="1400" dirty="0"/>
              <a:t>Além da PNPS, em parceria com as secretarias estaduais e municipais responsáveis pela participação social em suas esferas de governo, foi construído o Compromisso Nacional pela Participação Social, um acordo entre os governos federal, estadual e municipal que define diretrizes para a promoção da participação social como método de governo, com o objetivo de fortalecer os mecanismos e instâncias de diálogo entre Estado e sociedade civil, visando consolidar a democracia participativa no país.</a:t>
            </a:r>
          </a:p>
          <a:p>
            <a:pPr algn="just"/>
            <a:endParaRPr lang="pt-BR" sz="1400" b="1" dirty="0">
              <a:solidFill>
                <a:srgbClr val="C000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-108520" y="404664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b="1" spc="200" dirty="0">
                <a:ln w="19050" cmpd="sng">
                  <a:noFill/>
                  <a:prstDash val="solid"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POLÍTICA NACIONAL DE PARTICIPAÇÃO SOCIAL</a:t>
            </a:r>
          </a:p>
        </p:txBody>
      </p:sp>
    </p:spTree>
    <p:extLst>
      <p:ext uri="{BB962C8B-B14F-4D97-AF65-F5344CB8AC3E}">
        <p14:creationId xmlns:p14="http://schemas.microsoft.com/office/powerpoint/2010/main" val="4329931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1988" y="1484784"/>
            <a:ext cx="658564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DESAFIOS PARA A IMPLEMENTAÇÃO 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POLÍTICAS PÚBLICAS DE 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CULTURA NOS MUNICÍPIOS</a:t>
            </a:r>
          </a:p>
          <a:p>
            <a:pPr algn="ctr"/>
            <a:endParaRPr lang="pt-BR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DESAFIOS PARA A IMPLEMENTAÇÃO DA 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POLÍTICA NACIONAL DE 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CULTURA VIVA NA BAHIA E NO BRASIL</a:t>
            </a:r>
          </a:p>
          <a:p>
            <a:pPr algn="ctr"/>
            <a:endParaRPr lang="pt-BR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5470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493309"/>
            <a:ext cx="6840760" cy="317009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pt-BR" sz="2000" b="1" dirty="0">
                <a:solidFill>
                  <a:srgbClr val="222222"/>
                </a:solidFill>
                <a:latin typeface="arial" panose="020B0604020202020204" pitchFamily="34" charset="0"/>
              </a:rPr>
              <a:t>“Cultura é crise, é desassossego, é conflito, é troca, é risco, é desorientação, é esperança, é eleição, é princípio de algo. Se não ocorre esta sucessão de incidentes, de contradições, de buscas, de afirmações e negações, não há cultura, não há ciência, não há arte e, por conseguinte, não há razão e não há liberdade. Há outra coisa: isolamento, talvez genial, há erudição, por acaso fabulosa, há obras, talvez brilhantes, mas não há comunicação, não há realidade, não há sociedade”. Jorge </a:t>
            </a:r>
            <a:r>
              <a:rPr lang="pt-BR" sz="2000" b="1" dirty="0" err="1">
                <a:solidFill>
                  <a:srgbClr val="222222"/>
                </a:solidFill>
                <a:latin typeface="arial" panose="020B0604020202020204" pitchFamily="34" charset="0"/>
              </a:rPr>
              <a:t>Glusberg</a:t>
            </a:r>
            <a:endParaRPr lang="pt-BR" sz="20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7" y="3663408"/>
            <a:ext cx="2910859" cy="2501895"/>
          </a:xfrm>
          <a:prstGeom prst="rect">
            <a:avLst/>
          </a:prstGeom>
        </p:spPr>
      </p:pic>
      <p:graphicFrame>
        <p:nvGraphicFramePr>
          <p:cNvPr id="4" name="Objeto 3">
            <a:extLst>
              <a:ext uri="{FF2B5EF4-FFF2-40B4-BE49-F238E27FC236}">
                <a16:creationId xmlns="" xmlns:a16="http://schemas.microsoft.com/office/drawing/2014/main" id="{34A625C5-92EC-487A-BEA6-5F5481B87F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8138623"/>
              </p:ext>
            </p:extLst>
          </p:nvPr>
        </p:nvGraphicFramePr>
        <p:xfrm>
          <a:off x="755576" y="5733256"/>
          <a:ext cx="1058540" cy="1058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6" r:id="rId4" imgW="1396800" imgH="1396800" progId="">
                  <p:embed/>
                </p:oleObj>
              </mc:Choice>
              <mc:Fallback>
                <p:oleObj r:id="rId4" imgW="1396800" imgH="1396800" progId="">
                  <p:embed/>
                  <p:pic>
                    <p:nvPicPr>
                      <p:cNvPr id="4" name="Objeto 3">
                        <a:extLst>
                          <a:ext uri="{FF2B5EF4-FFF2-40B4-BE49-F238E27FC236}">
                            <a16:creationId xmlns="" xmlns:a16="http://schemas.microsoft.com/office/drawing/2014/main" id="{B5389A15-A936-4FD1-A77A-47E3EC2AD20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5576" y="5733256"/>
                        <a:ext cx="1058540" cy="10585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46294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342408" y="332656"/>
            <a:ext cx="5161230" cy="38164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2800" b="1" spc="200" dirty="0">
                <a:ln w="19050" cmpd="sng">
                  <a:noFill/>
                  <a:prstDash val="solid"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LULA DANTAS</a:t>
            </a:r>
          </a:p>
          <a:p>
            <a:pPr algn="ctr"/>
            <a:r>
              <a:rPr lang="pt-BR" sz="2800" b="1" spc="200" dirty="0">
                <a:ln w="19050" cmpd="sng">
                  <a:noFill/>
                  <a:prstDash val="solid"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COORD. PONTO DE CULTURA ACAI</a:t>
            </a:r>
          </a:p>
          <a:p>
            <a:pPr algn="ctr"/>
            <a:endParaRPr lang="pt-BR" sz="2800" b="1" spc="200" dirty="0">
              <a:ln w="19050" cmpd="sng">
                <a:noFill/>
                <a:prstDash val="solid"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pt-BR" sz="2800" b="1" spc="200" dirty="0">
                <a:ln w="19050" cmpd="sng">
                  <a:noFill/>
                  <a:prstDash val="solid"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CONTATOS</a:t>
            </a:r>
          </a:p>
          <a:p>
            <a:pPr algn="ctr"/>
            <a:r>
              <a:rPr lang="pt-BR" sz="2000" b="1" spc="200" dirty="0">
                <a:ln w="19050" cmpd="sng">
                  <a:noFill/>
                  <a:prstDash val="solid"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E-MAIL: </a:t>
            </a:r>
            <a:endParaRPr lang="pt-BR" sz="2000" b="1" spc="200" dirty="0" smtClean="0">
              <a:ln w="19050" cmpd="sng">
                <a:noFill/>
                <a:prstDash val="solid"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pt-BR" b="1" spc="200" dirty="0" smtClean="0">
                <a:ln w="19050" cmpd="sng">
                  <a:noFill/>
                  <a:prstDash val="solid"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  <a:hlinkClick r:id="rId4"/>
              </a:rPr>
              <a:t>ACAIPONTODECULTURA@GMAIL.COM</a:t>
            </a:r>
            <a:endParaRPr lang="pt-BR" b="1" spc="200" dirty="0">
              <a:ln w="19050" cmpd="sng">
                <a:noFill/>
                <a:prstDash val="solid"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pt-BR" b="1" spc="200" dirty="0">
                <a:ln w="19050" cmpd="sng">
                  <a:noFill/>
                  <a:prstDash val="solid"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 </a:t>
            </a:r>
            <a:r>
              <a:rPr lang="pt-BR" b="1" spc="200" dirty="0" smtClean="0">
                <a:ln w="19050" cmpd="sng">
                  <a:noFill/>
                  <a:prstDash val="solid"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BLOG</a:t>
            </a:r>
            <a:r>
              <a:rPr lang="pt-BR" b="1" spc="200" dirty="0">
                <a:ln w="19050" cmpd="sng">
                  <a:noFill/>
                  <a:prstDash val="solid"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: </a:t>
            </a:r>
            <a:endParaRPr lang="pt-BR" b="1" spc="200" dirty="0" smtClean="0">
              <a:ln w="19050" cmpd="sng">
                <a:noFill/>
                <a:prstDash val="solid"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pt-BR" b="1" spc="200" dirty="0" smtClean="0">
                <a:ln w="19050" cmpd="sng">
                  <a:noFill/>
                  <a:prstDash val="solid"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ACAIBA.BLOGSPOT.COM</a:t>
            </a:r>
            <a:endParaRPr lang="pt-BR" b="1" spc="200" dirty="0">
              <a:ln w="19050" cmpd="sng">
                <a:noFill/>
                <a:prstDash val="solid"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endParaRPr lang="pt-BR" sz="2800" b="1" spc="200" dirty="0">
              <a:ln w="19050" cmpd="sng">
                <a:noFill/>
                <a:prstDash val="solid"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11" y="368152"/>
            <a:ext cx="1037867" cy="190872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="" xmlns:a16="http://schemas.microsoft.com/office/drawing/2014/main" id="{43BAC83D-E3D3-4475-AA30-E3938E101BA5}"/>
              </a:ext>
            </a:extLst>
          </p:cNvPr>
          <p:cNvSpPr/>
          <p:nvPr/>
        </p:nvSpPr>
        <p:spPr>
          <a:xfrm>
            <a:off x="2936709" y="5133207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dirty="0"/>
              <a:t>Assessoria Pedagógica</a:t>
            </a:r>
          </a:p>
          <a:p>
            <a:pPr algn="ctr"/>
            <a:r>
              <a:rPr lang="pt-BR" dirty="0"/>
              <a:t> Projeto Cultura Viva na Bahia</a:t>
            </a:r>
          </a:p>
          <a:p>
            <a:r>
              <a:rPr lang="pt-BR" dirty="0"/>
              <a:t>                Profa. </a:t>
            </a:r>
            <a:r>
              <a:rPr lang="pt-BR" dirty="0" err="1"/>
              <a:t>Inêz</a:t>
            </a:r>
            <a:r>
              <a:rPr lang="pt-BR" dirty="0"/>
              <a:t> Fernandes</a:t>
            </a:r>
          </a:p>
          <a:p>
            <a:r>
              <a:rPr lang="pt-BR" dirty="0"/>
              <a:t>              Celular (71) 98613-5556</a:t>
            </a:r>
          </a:p>
          <a:p>
            <a:r>
              <a:rPr lang="pt-BR" dirty="0"/>
              <a:t>            </a:t>
            </a:r>
            <a:r>
              <a:rPr lang="pt-BR" dirty="0" err="1"/>
              <a:t>Email</a:t>
            </a:r>
            <a:r>
              <a:rPr lang="pt-BR" dirty="0"/>
              <a:t>: inezelf16@gmail.com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5957977C-6700-46DF-983B-4933E92AD1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312" y="2502671"/>
            <a:ext cx="1465508" cy="1548886"/>
          </a:xfrm>
          <a:prstGeom prst="rect">
            <a:avLst/>
          </a:prstGeom>
        </p:spPr>
      </p:pic>
      <p:graphicFrame>
        <p:nvGraphicFramePr>
          <p:cNvPr id="7" name="Objeto 6">
            <a:extLst>
              <a:ext uri="{FF2B5EF4-FFF2-40B4-BE49-F238E27FC236}">
                <a16:creationId xmlns="" xmlns:a16="http://schemas.microsoft.com/office/drawing/2014/main" id="{3184BDF2-C87E-45A5-A0E9-C405C63AC7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7860928"/>
              </p:ext>
            </p:extLst>
          </p:nvPr>
        </p:nvGraphicFramePr>
        <p:xfrm>
          <a:off x="467511" y="4700619"/>
          <a:ext cx="1769452" cy="1769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2" r:id="rId7" imgW="1396800" imgH="1396800" progId="">
                  <p:embed/>
                </p:oleObj>
              </mc:Choice>
              <mc:Fallback>
                <p:oleObj r:id="rId7" imgW="1396800" imgH="1396800" progId="">
                  <p:embed/>
                  <p:pic>
                    <p:nvPicPr>
                      <p:cNvPr id="4" name="Objeto 3">
                        <a:extLst>
                          <a:ext uri="{FF2B5EF4-FFF2-40B4-BE49-F238E27FC236}">
                            <a16:creationId xmlns="" xmlns:a16="http://schemas.microsoft.com/office/drawing/2014/main" id="{34A625C5-92EC-487A-BEA6-5F5481B87F4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67511" y="4700619"/>
                        <a:ext cx="1769452" cy="17694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3505244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do">
  <a:themeElements>
    <a:clrScheme name="Facetado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ado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08916EC-DE89-4F2E-9109-BD9AE86C1A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790</TotalTime>
  <Words>1571</Words>
  <Application>Microsoft Office PowerPoint</Application>
  <PresentationFormat>Apresentação na tela (4:3)</PresentationFormat>
  <Paragraphs>186</Paragraphs>
  <Slides>28</Slides>
  <Notes>2</Notes>
  <HiddenSlides>0</HiddenSlides>
  <MMClips>0</MMClips>
  <ScaleCrop>false</ScaleCrop>
  <HeadingPairs>
    <vt:vector size="8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0</vt:i4>
      </vt:variant>
      <vt:variant>
        <vt:lpstr>Títulos de slides</vt:lpstr>
      </vt:variant>
      <vt:variant>
        <vt:i4>28</vt:i4>
      </vt:variant>
    </vt:vector>
  </HeadingPairs>
  <TitlesOfParts>
    <vt:vector size="39" baseType="lpstr">
      <vt:lpstr>Arial</vt:lpstr>
      <vt:lpstr>Arial</vt:lpstr>
      <vt:lpstr>Calibri</vt:lpstr>
      <vt:lpstr>Franklin Gothic Heavy</vt:lpstr>
      <vt:lpstr>Freehand521 BT</vt:lpstr>
      <vt:lpstr>Mangal</vt:lpstr>
      <vt:lpstr>Times New Roman</vt:lpstr>
      <vt:lpstr>Trebuchet MS</vt:lpstr>
      <vt:lpstr>Verdana</vt:lpstr>
      <vt:lpstr>Wingdings 3</vt:lpstr>
      <vt:lpstr>Facetado</vt:lpstr>
      <vt:lpstr>Apresentação do PowerPoint</vt:lpstr>
      <vt:lpstr>Profa. Inêz Fernandes Assessoria Pedagógica</vt:lpstr>
      <vt:lpstr>Apresentação do PowerPoint</vt:lpstr>
      <vt:lpstr>Módulo IV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Associação do Culto Afro Itabunense Ponto de Cultura da Bahia Projeto Cultur</dc:creator>
  <cp:keywords/>
  <cp:lastModifiedBy>Associação do Culto Afro Itabunense Ponto de Cultura da Bahia Projeto Cultur</cp:lastModifiedBy>
  <cp:revision>78</cp:revision>
  <dcterms:created xsi:type="dcterms:W3CDTF">2017-05-31T02:34:33Z</dcterms:created>
  <dcterms:modified xsi:type="dcterms:W3CDTF">2018-02-28T13:42:51Z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TC018814199991</vt:lpwstr>
  </property>
</Properties>
</file>